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8" r:id="rId2"/>
    <p:sldId id="293" r:id="rId3"/>
    <p:sldId id="296" r:id="rId4"/>
    <p:sldId id="294" r:id="rId5"/>
    <p:sldId id="295" r:id="rId6"/>
    <p:sldId id="297" r:id="rId7"/>
    <p:sldId id="302" r:id="rId8"/>
    <p:sldId id="298" r:id="rId9"/>
    <p:sldId id="299" r:id="rId10"/>
    <p:sldId id="300" r:id="rId11"/>
    <p:sldId id="301" r:id="rId12"/>
    <p:sldId id="305" r:id="rId13"/>
    <p:sldId id="306" r:id="rId14"/>
    <p:sldId id="307" r:id="rId15"/>
    <p:sldId id="303" r:id="rId16"/>
    <p:sldId id="304"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şlıksız Bölüm" id="{CA629030-5659-4C69-9740-B9C8F971A388}">
          <p14:sldIdLst>
            <p14:sldId id="278"/>
            <p14:sldId id="293"/>
            <p14:sldId id="296"/>
            <p14:sldId id="294"/>
            <p14:sldId id="295"/>
            <p14:sldId id="297"/>
            <p14:sldId id="302"/>
            <p14:sldId id="298"/>
            <p14:sldId id="299"/>
            <p14:sldId id="300"/>
            <p14:sldId id="301"/>
            <p14:sldId id="305"/>
            <p14:sldId id="306"/>
            <p14:sldId id="307"/>
            <p14:sldId id="303"/>
            <p14:sldId id="3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03" autoAdjust="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ACE06D-A017-4F30-9B64-F20C48BA7602}" type="datetimeFigureOut">
              <a:rPr lang="tr-TR" smtClean="0"/>
              <a:t>17.08.2023</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E5072-B36F-47A2-AE0E-AB5DAC97FC5B}" type="slidenum">
              <a:rPr lang="tr-TR" smtClean="0"/>
              <a:t>‹#›</a:t>
            </a:fld>
            <a:endParaRPr lang="tr-TR"/>
          </a:p>
        </p:txBody>
      </p:sp>
    </p:spTree>
    <p:extLst>
      <p:ext uri="{BB962C8B-B14F-4D97-AF65-F5344CB8AC3E}">
        <p14:creationId xmlns:p14="http://schemas.microsoft.com/office/powerpoint/2010/main" val="189964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64F87B6-7182-43A2-A279-B31F5DFE97B5}" type="datetimeFigureOut">
              <a:rPr lang="tr-TR" smtClean="0"/>
              <a:t>17.08.2023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238405146"/>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4F87B6-7182-43A2-A279-B31F5DFE97B5}" type="datetimeFigureOut">
              <a:rPr lang="tr-TR" smtClean="0"/>
              <a:t>17.08.2023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739371752"/>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4F87B6-7182-43A2-A279-B31F5DFE97B5}" type="datetimeFigureOut">
              <a:rPr lang="tr-TR" smtClean="0"/>
              <a:t>17.08.2023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3908399419"/>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64F87B6-7182-43A2-A279-B31F5DFE97B5}" type="datetimeFigureOut">
              <a:rPr lang="tr-TR" smtClean="0"/>
              <a:t>17.08.2023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113389740"/>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64F87B6-7182-43A2-A279-B31F5DFE97B5}" type="datetimeFigureOut">
              <a:rPr lang="tr-TR" smtClean="0"/>
              <a:t>17.08.2023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2891478373"/>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64F87B6-7182-43A2-A279-B31F5DFE97B5}" type="datetimeFigureOut">
              <a:rPr lang="tr-TR" smtClean="0"/>
              <a:t>17.08.2023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2722059982"/>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64F87B6-7182-43A2-A279-B31F5DFE97B5}" type="datetimeFigureOut">
              <a:rPr lang="tr-TR" smtClean="0"/>
              <a:t>17.08.2023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2700352993"/>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64F87B6-7182-43A2-A279-B31F5DFE97B5}" type="datetimeFigureOut">
              <a:rPr lang="tr-TR" smtClean="0"/>
              <a:t>17.08.2023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1190382269"/>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64F87B6-7182-43A2-A279-B31F5DFE97B5}" type="datetimeFigureOut">
              <a:rPr lang="tr-TR" smtClean="0"/>
              <a:t>17.08.2023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973238536"/>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64F87B6-7182-43A2-A279-B31F5DFE97B5}" type="datetimeFigureOut">
              <a:rPr lang="tr-TR" smtClean="0"/>
              <a:t>17.08.2023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4026204885"/>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64F87B6-7182-43A2-A279-B31F5DFE97B5}" type="datetimeFigureOut">
              <a:rPr lang="tr-TR" smtClean="0"/>
              <a:t>17.08.2023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92C50DC-15C4-4FDC-AD3A-266B039078EB}" type="slidenum">
              <a:rPr lang="tr-TR" smtClean="0"/>
              <a:t>‹#›</a:t>
            </a:fld>
            <a:endParaRPr lang="tr-TR"/>
          </a:p>
        </p:txBody>
      </p:sp>
    </p:spTree>
    <p:extLst>
      <p:ext uri="{BB962C8B-B14F-4D97-AF65-F5344CB8AC3E}">
        <p14:creationId xmlns:p14="http://schemas.microsoft.com/office/powerpoint/2010/main" val="686322148"/>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F87B6-7182-43A2-A279-B31F5DFE97B5}" type="datetimeFigureOut">
              <a:rPr lang="tr-TR" smtClean="0"/>
              <a:t>17.08.2023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C50DC-15C4-4FDC-AD3A-266B039078EB}" type="slidenum">
              <a:rPr lang="tr-TR" smtClean="0"/>
              <a:t>‹#›</a:t>
            </a:fld>
            <a:endParaRPr lang="tr-TR"/>
          </a:p>
        </p:txBody>
      </p:sp>
    </p:spTree>
    <p:extLst>
      <p:ext uri="{BB962C8B-B14F-4D97-AF65-F5344CB8AC3E}">
        <p14:creationId xmlns:p14="http://schemas.microsoft.com/office/powerpoint/2010/main" val="35359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batuhanterzi13@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4228" y="436098"/>
            <a:ext cx="8725486" cy="4937760"/>
          </a:xfrm>
        </p:spPr>
        <p:txBody>
          <a:bodyPr>
            <a:normAutofit/>
          </a:bodyPr>
          <a:lstStyle/>
          <a:p>
            <a:pPr marL="0" indent="0" algn="ctr">
              <a:buNone/>
            </a:pPr>
            <a:r>
              <a:rPr lang="tr-TR" sz="4000" dirty="0" smtClean="0">
                <a:solidFill>
                  <a:srgbClr val="FF0000"/>
                </a:solidFill>
              </a:rPr>
              <a:t>ÇİNİN GİNSENGİ VARSA BİZİM DE KAPARİMİZ VAR</a:t>
            </a:r>
          </a:p>
          <a:p>
            <a:pPr marL="0" indent="0" algn="ctr">
              <a:buNone/>
            </a:pPr>
            <a:endParaRPr lang="tr-TR" sz="4000" dirty="0" smtClean="0">
              <a:solidFill>
                <a:srgbClr val="FF0000"/>
              </a:solidFill>
            </a:endParaRPr>
          </a:p>
          <a:p>
            <a:pPr marL="0" indent="0">
              <a:buNone/>
            </a:pPr>
            <a:endParaRPr lang="tr-TR" sz="4000" dirty="0" smtClean="0">
              <a:solidFill>
                <a:srgbClr val="FF0000"/>
              </a:solidFill>
            </a:endParaRPr>
          </a:p>
        </p:txBody>
      </p:sp>
      <p:pic>
        <p:nvPicPr>
          <p:cNvPr id="4" name="Resim 3"/>
          <p:cNvPicPr>
            <a:picLocks noChangeAspect="1"/>
          </p:cNvPicPr>
          <p:nvPr/>
        </p:nvPicPr>
        <p:blipFill>
          <a:blip r:embed="rId4"/>
          <a:stretch>
            <a:fillRect/>
          </a:stretch>
        </p:blipFill>
        <p:spPr>
          <a:xfrm>
            <a:off x="2633623" y="2056505"/>
            <a:ext cx="5765344" cy="4119120"/>
          </a:xfrm>
          <a:prstGeom prst="rect">
            <a:avLst/>
          </a:prstGeom>
        </p:spPr>
      </p:pic>
      <p:pic>
        <p:nvPicPr>
          <p:cNvPr id="2" name="yt5s.io - Mahmut Orhan - Feel feat. Sena Sener (Official Video) [Ultra Records] (128 kbp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47371" y="6203851"/>
            <a:ext cx="609600" cy="581373"/>
          </a:xfrm>
          <a:prstGeom prst="rect">
            <a:avLst/>
          </a:prstGeom>
        </p:spPr>
      </p:pic>
    </p:spTree>
    <p:extLst>
      <p:ext uri="{BB962C8B-B14F-4D97-AF65-F5344CB8AC3E}">
        <p14:creationId xmlns:p14="http://schemas.microsoft.com/office/powerpoint/2010/main" val="2728785739"/>
      </p:ext>
    </p:extLst>
  </p:cSld>
  <p:clrMapOvr>
    <a:masterClrMapping/>
  </p:clrMapOvr>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0803" t="23568" r="22569" b="12426"/>
          <a:stretch/>
        </p:blipFill>
        <p:spPr>
          <a:xfrm>
            <a:off x="1041008" y="422030"/>
            <a:ext cx="9805183" cy="6230881"/>
          </a:xfrm>
          <a:prstGeom prst="rect">
            <a:avLst/>
          </a:prstGeom>
        </p:spPr>
      </p:pic>
    </p:spTree>
    <p:extLst>
      <p:ext uri="{BB962C8B-B14F-4D97-AF65-F5344CB8AC3E}">
        <p14:creationId xmlns:p14="http://schemas.microsoft.com/office/powerpoint/2010/main" val="224373261"/>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2081" t="22241" r="23196" b="17867"/>
          <a:stretch/>
        </p:blipFill>
        <p:spPr>
          <a:xfrm>
            <a:off x="520504" y="182880"/>
            <a:ext cx="11507372" cy="7065929"/>
          </a:xfrm>
          <a:prstGeom prst="rect">
            <a:avLst/>
          </a:prstGeom>
        </p:spPr>
      </p:pic>
    </p:spTree>
    <p:extLst>
      <p:ext uri="{BB962C8B-B14F-4D97-AF65-F5344CB8AC3E}">
        <p14:creationId xmlns:p14="http://schemas.microsoft.com/office/powerpoint/2010/main" val="3260907401"/>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RAKİP ANALİZİ</a:t>
            </a:r>
            <a:endParaRPr lang="tr-TR" b="1" dirty="0">
              <a:solidFill>
                <a:srgbClr val="FF0000"/>
              </a:solidFill>
            </a:endParaRPr>
          </a:p>
        </p:txBody>
      </p:sp>
      <p:sp>
        <p:nvSpPr>
          <p:cNvPr id="3" name="İçerik Yer Tutucusu 2"/>
          <p:cNvSpPr>
            <a:spLocks noGrp="1"/>
          </p:cNvSpPr>
          <p:nvPr>
            <p:ph idx="1"/>
          </p:nvPr>
        </p:nvSpPr>
        <p:spPr/>
        <p:txBody>
          <a:bodyPr/>
          <a:lstStyle/>
          <a:p>
            <a:r>
              <a:rPr lang="tr-TR" dirty="0" smtClean="0"/>
              <a:t>Dünya genelinde bu ürün için ithalat verileri eksik olduğundan tam sonuca ulaşılamamıştır. Ancak dünya pazarında değerinin git gide arttığı Türkiye Sanayi ve Teknoloji Bakanlığı verilerinde yer almaktadır. </a:t>
            </a:r>
            <a:endParaRPr lang="tr-TR" dirty="0"/>
          </a:p>
        </p:txBody>
      </p:sp>
    </p:spTree>
    <p:extLst>
      <p:ext uri="{BB962C8B-B14F-4D97-AF65-F5344CB8AC3E}">
        <p14:creationId xmlns:p14="http://schemas.microsoft.com/office/powerpoint/2010/main" val="412687073"/>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İŞ MODELİ</a:t>
            </a:r>
            <a:endParaRPr lang="tr-TR" b="1" dirty="0">
              <a:solidFill>
                <a:srgbClr val="FF0000"/>
              </a:solidFill>
            </a:endParaRPr>
          </a:p>
        </p:txBody>
      </p:sp>
      <p:sp>
        <p:nvSpPr>
          <p:cNvPr id="3" name="İçerik Yer Tutucusu 2"/>
          <p:cNvSpPr>
            <a:spLocks noGrp="1"/>
          </p:cNvSpPr>
          <p:nvPr>
            <p:ph idx="1"/>
          </p:nvPr>
        </p:nvSpPr>
        <p:spPr/>
        <p:txBody>
          <a:bodyPr>
            <a:normAutofit/>
          </a:bodyPr>
          <a:lstStyle/>
          <a:p>
            <a:pPr marL="0" indent="0">
              <a:buNone/>
            </a:pPr>
            <a:r>
              <a:rPr lang="tr-TR" dirty="0" err="1"/>
              <a:t>Flavonoidlerin</a:t>
            </a:r>
            <a:r>
              <a:rPr lang="tr-TR" dirty="0"/>
              <a:t> bir alt grubu </a:t>
            </a:r>
            <a:r>
              <a:rPr lang="tr-TR" dirty="0" err="1"/>
              <a:t>flavonollerden</a:t>
            </a:r>
            <a:r>
              <a:rPr lang="tr-TR" dirty="0"/>
              <a:t> biri olan </a:t>
            </a:r>
            <a:r>
              <a:rPr lang="tr-TR" dirty="0" err="1"/>
              <a:t>kuersetin</a:t>
            </a:r>
            <a:r>
              <a:rPr lang="tr-TR" dirty="0"/>
              <a:t> (Şekil 1), insan sağlığı üzerindeki etkilerinden ötürü araştırmacıların ilgisini çekmeyi başarmıştır</a:t>
            </a:r>
            <a:r>
              <a:rPr lang="tr-TR" dirty="0" smtClean="0"/>
              <a:t>.</a:t>
            </a:r>
          </a:p>
          <a:p>
            <a:pPr marL="0" indent="0">
              <a:buNone/>
            </a:pPr>
            <a:r>
              <a:rPr lang="tr-TR" dirty="0"/>
              <a:t>ABD’de tarım araştırmaları birimi tarafından yayınlanan gıdaların </a:t>
            </a:r>
            <a:r>
              <a:rPr lang="tr-TR" dirty="0" err="1"/>
              <a:t>flavonoid</a:t>
            </a:r>
            <a:r>
              <a:rPr lang="tr-TR" dirty="0"/>
              <a:t> içeriği hakkındaki rapor (</a:t>
            </a:r>
            <a:r>
              <a:rPr lang="tr-TR" dirty="0" err="1"/>
              <a:t>Bhagwat</a:t>
            </a:r>
            <a:r>
              <a:rPr lang="tr-TR" dirty="0"/>
              <a:t> vd. 2014), 100 g yenilebilir porsiyonda 172,55 mg </a:t>
            </a:r>
            <a:r>
              <a:rPr lang="tr-TR" dirty="0" smtClean="0"/>
              <a:t>ile en </a:t>
            </a:r>
            <a:r>
              <a:rPr lang="tr-TR" dirty="0"/>
              <a:t>çok </a:t>
            </a:r>
            <a:r>
              <a:rPr lang="tr-TR" dirty="0" err="1"/>
              <a:t>kuersetin</a:t>
            </a:r>
            <a:r>
              <a:rPr lang="tr-TR" dirty="0"/>
              <a:t> miktarının kapari bitkisinde bulunduğunu göstermiştir</a:t>
            </a:r>
            <a:r>
              <a:rPr lang="tr-TR" dirty="0" smtClean="0"/>
              <a:t>.</a:t>
            </a:r>
          </a:p>
          <a:p>
            <a:pPr marL="0" indent="0" algn="just">
              <a:buNone/>
            </a:pPr>
            <a:r>
              <a:rPr lang="tr-TR" b="1" dirty="0" smtClean="0"/>
              <a:t>Moleküler </a:t>
            </a:r>
            <a:r>
              <a:rPr lang="tr-TR" b="1" dirty="0"/>
              <a:t>baskılanmış katı faz </a:t>
            </a:r>
            <a:r>
              <a:rPr lang="tr-TR" b="1" dirty="0" err="1"/>
              <a:t>ekstraksiyonu</a:t>
            </a:r>
            <a:r>
              <a:rPr lang="tr-TR" b="1" dirty="0"/>
              <a:t> (MISPE) ile kapari bitkisinden yüksek saflıkta </a:t>
            </a:r>
            <a:r>
              <a:rPr lang="tr-TR" b="1" dirty="0" err="1"/>
              <a:t>kuersetin</a:t>
            </a:r>
            <a:r>
              <a:rPr lang="tr-TR" b="1" dirty="0"/>
              <a:t> molekülü üretilmesi ve </a:t>
            </a:r>
            <a:r>
              <a:rPr lang="tr-TR" b="1" dirty="0" smtClean="0"/>
              <a:t>ilaç haline getirilmesidir. </a:t>
            </a:r>
            <a:endParaRPr lang="tr-TR" b="1" dirty="0"/>
          </a:p>
        </p:txBody>
      </p:sp>
    </p:spTree>
    <p:extLst>
      <p:ext uri="{BB962C8B-B14F-4D97-AF65-F5344CB8AC3E}">
        <p14:creationId xmlns:p14="http://schemas.microsoft.com/office/powerpoint/2010/main" val="1935592204"/>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PAZARA GİRİŞ STRATEJİSİ</a:t>
            </a:r>
            <a:endParaRPr lang="tr-TR" b="1" dirty="0">
              <a:solidFill>
                <a:srgbClr val="FF0000"/>
              </a:solidFill>
            </a:endParaRPr>
          </a:p>
        </p:txBody>
      </p:sp>
      <p:sp>
        <p:nvSpPr>
          <p:cNvPr id="3" name="İçerik Yer Tutucusu 2"/>
          <p:cNvSpPr>
            <a:spLocks noGrp="1"/>
          </p:cNvSpPr>
          <p:nvPr>
            <p:ph idx="1"/>
          </p:nvPr>
        </p:nvSpPr>
        <p:spPr/>
        <p:txBody>
          <a:bodyPr/>
          <a:lstStyle/>
          <a:p>
            <a:pPr marL="0" indent="0" algn="just">
              <a:buNone/>
            </a:pPr>
            <a:r>
              <a:rPr lang="tr-TR" b="1" dirty="0" smtClean="0"/>
              <a:t>	Faydası kanıtlanmış testlerle ilaç haline gelmiş ürünü ülke </a:t>
            </a:r>
            <a:r>
              <a:rPr lang="tr-TR" b="1" dirty="0"/>
              <a:t>içinde ve uluslararası pazarlanmasını sağlamaktır. </a:t>
            </a:r>
            <a:endParaRPr lang="tr-TR" b="1" dirty="0" smtClean="0"/>
          </a:p>
          <a:p>
            <a:pPr marL="0" indent="0" algn="just">
              <a:buNone/>
            </a:pPr>
            <a:r>
              <a:rPr lang="tr-TR" b="1" dirty="0" smtClean="0"/>
              <a:t>	Devlet kanalıyla reklamını, pazarlanmasını yapmaktır.</a:t>
            </a:r>
          </a:p>
          <a:p>
            <a:pPr marL="0" indent="0" algn="just">
              <a:buNone/>
            </a:pPr>
            <a:r>
              <a:rPr lang="tr-TR" b="1" dirty="0"/>
              <a:t>	</a:t>
            </a:r>
            <a:endParaRPr lang="tr-TR" dirty="0"/>
          </a:p>
        </p:txBody>
      </p:sp>
    </p:spTree>
    <p:extLst>
      <p:ext uri="{BB962C8B-B14F-4D97-AF65-F5344CB8AC3E}">
        <p14:creationId xmlns:p14="http://schemas.microsoft.com/office/powerpoint/2010/main" val="370178795"/>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2070080" cy="1325563"/>
          </a:xfrm>
        </p:spPr>
        <p:txBody>
          <a:bodyPr/>
          <a:lstStyle/>
          <a:p>
            <a:pPr algn="ctr"/>
            <a:r>
              <a:rPr lang="tr-TR" dirty="0" smtClean="0">
                <a:solidFill>
                  <a:srgbClr val="FF0000"/>
                </a:solidFill>
              </a:rPr>
              <a:t>TAKIM</a:t>
            </a:r>
            <a:r>
              <a:rPr lang="tr-TR" dirty="0" smtClean="0"/>
              <a:t> </a:t>
            </a:r>
            <a:endParaRPr lang="tr-TR" dirty="0"/>
          </a:p>
        </p:txBody>
      </p:sp>
      <p:sp>
        <p:nvSpPr>
          <p:cNvPr id="4" name="AutoShape 2" descr="blob:https://web.whatsapp.com/e7e1dc33-207e-4685-8ee3-fcd36504124f"/>
          <p:cNvSpPr>
            <a:spLocks noGrp="1" noChangeAspect="1" noChangeArrowheads="1"/>
          </p:cNvSpPr>
          <p:nvPr>
            <p:ph idx="1"/>
          </p:nvPr>
        </p:nvSpPr>
        <p:spPr bwMode="auto">
          <a:xfrm>
            <a:off x="3995224" y="942535"/>
            <a:ext cx="6520375" cy="565521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marL="0" indent="0">
              <a:buNone/>
            </a:pPr>
            <a:r>
              <a:rPr lang="tr-TR" sz="2600" dirty="0"/>
              <a:t>Merhaba ben Batuhan Terzi Ankara Kızılcahamam ŞEHİT ZEKERİYA YURDAKUL A.İ.H.L </a:t>
            </a:r>
            <a:r>
              <a:rPr lang="tr-TR" sz="2600" dirty="0" err="1"/>
              <a:t>Ögrencisiyim</a:t>
            </a:r>
            <a:r>
              <a:rPr lang="tr-TR" sz="2600" dirty="0"/>
              <a:t>.  Bizim takımımızın adı Fenni Kaşifler. Ben okulumuzun 10\A sınıfındanım ve takım lideriyim</a:t>
            </a:r>
            <a:r>
              <a:rPr lang="tr-TR" sz="2600" dirty="0" smtClean="0"/>
              <a:t>. Proje arkadaşım Ahmet Emin Bahçıvan. Daha önce ‘</a:t>
            </a:r>
            <a:r>
              <a:rPr lang="tr-TR" sz="2600" dirty="0"/>
              <a:t>S</a:t>
            </a:r>
            <a:r>
              <a:rPr lang="tr-TR" sz="2600" dirty="0" smtClean="0"/>
              <a:t>en Göz’ isimli </a:t>
            </a:r>
            <a:r>
              <a:rPr lang="tr-TR" sz="2600" dirty="0" err="1" smtClean="0"/>
              <a:t>Teknofest</a:t>
            </a:r>
            <a:r>
              <a:rPr lang="tr-TR" sz="2600" dirty="0" smtClean="0"/>
              <a:t> projesini hazırladık. </a:t>
            </a:r>
            <a:r>
              <a:rPr lang="tr-TR" sz="2600" dirty="0"/>
              <a:t>Danışman hocamız Yavuz Mevlüt </a:t>
            </a:r>
            <a:r>
              <a:rPr lang="tr-TR" sz="2600" dirty="0" smtClean="0"/>
              <a:t>DÜRÜL. Kendisi </a:t>
            </a:r>
            <a:r>
              <a:rPr lang="tr-TR" sz="2600" dirty="0"/>
              <a:t>İngilizce Öğretmenidir. </a:t>
            </a:r>
          </a:p>
          <a:p>
            <a:pPr marL="0" indent="0">
              <a:buNone/>
            </a:pPr>
            <a:r>
              <a:rPr lang="tr-TR" sz="2600" b="1" dirty="0"/>
              <a:t>Takımımızdaki roller: </a:t>
            </a:r>
          </a:p>
          <a:p>
            <a:pPr marL="0" indent="0">
              <a:buNone/>
            </a:pPr>
            <a:r>
              <a:rPr lang="tr-TR" sz="2600" dirty="0"/>
              <a:t>Yavuz Mevlüt DÜRÜL: Kaynağın doğruluğu araştırmak, bilgi toplanmasında yol göstermek, görev dağılımını yapmak, projeyi </a:t>
            </a:r>
            <a:r>
              <a:rPr lang="tr-TR" sz="2600" dirty="0" smtClean="0"/>
              <a:t>düzenlemek.</a:t>
            </a:r>
            <a:endParaRPr lang="tr-TR" sz="2600" dirty="0"/>
          </a:p>
          <a:p>
            <a:pPr marL="0" indent="0">
              <a:buNone/>
            </a:pPr>
            <a:r>
              <a:rPr lang="tr-TR" sz="2600" dirty="0"/>
              <a:t>Batuhan TERZİ: Kaynak araştırmak , proje </a:t>
            </a:r>
            <a:r>
              <a:rPr lang="tr-TR" sz="2600" dirty="0" err="1"/>
              <a:t>slaytı</a:t>
            </a:r>
            <a:r>
              <a:rPr lang="tr-TR" sz="2600" dirty="0"/>
              <a:t> </a:t>
            </a:r>
            <a:r>
              <a:rPr lang="tr-TR" sz="2600" dirty="0" smtClean="0"/>
              <a:t>hazırlamak.</a:t>
            </a:r>
          </a:p>
          <a:p>
            <a:pPr marL="0" indent="0">
              <a:buNone/>
            </a:pPr>
            <a:r>
              <a:rPr lang="tr-TR" sz="2600" dirty="0" smtClean="0"/>
              <a:t>Ahmet Emin BAHÇIVAN: Yazıcı, istatistik veri bulmak.</a:t>
            </a:r>
            <a:endParaRPr lang="tr-TR" sz="2600" dirty="0"/>
          </a:p>
          <a:p>
            <a:pPr marL="0" indent="0">
              <a:buNone/>
            </a:pPr>
            <a:endParaRPr lang="tr-TR" dirty="0"/>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141" y="942535"/>
            <a:ext cx="3676943" cy="4902591"/>
          </a:xfrm>
          <a:prstGeom prst="rect">
            <a:avLst/>
          </a:prstGeom>
        </p:spPr>
      </p:pic>
    </p:spTree>
    <p:extLst>
      <p:ext uri="{BB962C8B-B14F-4D97-AF65-F5344CB8AC3E}">
        <p14:creationId xmlns:p14="http://schemas.microsoft.com/office/powerpoint/2010/main" val="2584503455"/>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KAPANIŞ</a:t>
            </a:r>
            <a:endParaRPr lang="tr-TR" b="1" dirty="0">
              <a:solidFill>
                <a:srgbClr val="FF0000"/>
              </a:solidFill>
            </a:endParaRPr>
          </a:p>
        </p:txBody>
      </p:sp>
      <p:sp>
        <p:nvSpPr>
          <p:cNvPr id="3" name="İçerik Yer Tutucusu 2"/>
          <p:cNvSpPr>
            <a:spLocks noGrp="1"/>
          </p:cNvSpPr>
          <p:nvPr>
            <p:ph idx="1"/>
          </p:nvPr>
        </p:nvSpPr>
        <p:spPr/>
        <p:txBody>
          <a:bodyPr/>
          <a:lstStyle/>
          <a:p>
            <a:pPr marL="0" indent="0">
              <a:buNone/>
            </a:pPr>
            <a:r>
              <a:rPr lang="tr-TR" dirty="0" smtClean="0"/>
              <a:t>Yavuz Mevlüt DÜRÜL:</a:t>
            </a:r>
          </a:p>
          <a:p>
            <a:pPr marL="0" indent="0">
              <a:buNone/>
            </a:pPr>
            <a:r>
              <a:rPr lang="tr-TR" dirty="0" smtClean="0"/>
              <a:t>Tel: 05432818681 – mail: drl.yvz@gmail.com</a:t>
            </a:r>
          </a:p>
          <a:p>
            <a:pPr marL="0" indent="0">
              <a:buNone/>
            </a:pPr>
            <a:endParaRPr lang="tr-TR" dirty="0"/>
          </a:p>
          <a:p>
            <a:pPr marL="0" indent="0">
              <a:buNone/>
            </a:pPr>
            <a:r>
              <a:rPr lang="tr-TR" dirty="0" smtClean="0"/>
              <a:t>Batuhan Terzi:</a:t>
            </a:r>
          </a:p>
          <a:p>
            <a:pPr marL="0" indent="0">
              <a:buNone/>
            </a:pPr>
            <a:r>
              <a:rPr lang="tr-TR" dirty="0" smtClean="0"/>
              <a:t>Tel: 05343685519 – mail: </a:t>
            </a:r>
            <a:r>
              <a:rPr lang="tr-TR" dirty="0" smtClean="0">
                <a:hlinkClick r:id="rId2"/>
              </a:rPr>
              <a:t>batuhanterzi13@gmail.com</a:t>
            </a:r>
            <a:endParaRPr lang="tr-TR" dirty="0" smtClean="0"/>
          </a:p>
          <a:p>
            <a:pPr marL="0" indent="0">
              <a:buNone/>
            </a:pPr>
            <a:endParaRPr lang="tr-TR" dirty="0" smtClean="0"/>
          </a:p>
          <a:p>
            <a:pPr marL="0" indent="0">
              <a:buNone/>
            </a:pPr>
            <a:r>
              <a:rPr lang="tr-TR" dirty="0" smtClean="0"/>
              <a:t>Ahmet Emin BAHÇIVAN: </a:t>
            </a:r>
          </a:p>
          <a:p>
            <a:pPr marL="0" indent="0">
              <a:buNone/>
            </a:pPr>
            <a:r>
              <a:rPr lang="tr-TR" dirty="0" smtClean="0"/>
              <a:t>Tel: 054364700920</a:t>
            </a:r>
            <a:endParaRPr lang="tr-TR" dirty="0"/>
          </a:p>
        </p:txBody>
      </p:sp>
    </p:spTree>
    <p:extLst>
      <p:ext uri="{BB962C8B-B14F-4D97-AF65-F5344CB8AC3E}">
        <p14:creationId xmlns:p14="http://schemas.microsoft.com/office/powerpoint/2010/main" val="412520000"/>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7452" y="-230776"/>
            <a:ext cx="10607040" cy="1325563"/>
          </a:xfrm>
        </p:spPr>
        <p:txBody>
          <a:bodyPr/>
          <a:lstStyle/>
          <a:p>
            <a:pPr algn="ctr"/>
            <a:r>
              <a:rPr lang="tr-TR" b="1" dirty="0" smtClean="0">
                <a:solidFill>
                  <a:srgbClr val="FF0000"/>
                </a:solidFill>
              </a:rPr>
              <a:t>PROBLEM</a:t>
            </a:r>
            <a:endParaRPr lang="tr-TR" b="1" dirty="0">
              <a:solidFill>
                <a:srgbClr val="FF0000"/>
              </a:solidFill>
            </a:endParaRPr>
          </a:p>
        </p:txBody>
      </p:sp>
      <p:sp>
        <p:nvSpPr>
          <p:cNvPr id="3" name="İçerik Yer Tutucusu 2"/>
          <p:cNvSpPr>
            <a:spLocks noGrp="1"/>
          </p:cNvSpPr>
          <p:nvPr>
            <p:ph idx="1"/>
          </p:nvPr>
        </p:nvSpPr>
        <p:spPr>
          <a:xfrm>
            <a:off x="544530" y="1094787"/>
            <a:ext cx="11013897" cy="5336835"/>
          </a:xfrm>
        </p:spPr>
        <p:txBody>
          <a:bodyPr/>
          <a:lstStyle/>
          <a:p>
            <a:pPr marL="0" indent="0" algn="just">
              <a:buNone/>
            </a:pPr>
            <a:r>
              <a:rPr lang="tr-TR" dirty="0" smtClean="0"/>
              <a:t>	Ülkemizin </a:t>
            </a:r>
            <a:r>
              <a:rPr lang="tr-TR" dirty="0" err="1" smtClean="0"/>
              <a:t>erezyonla</a:t>
            </a:r>
            <a:r>
              <a:rPr lang="tr-TR" dirty="0" smtClean="0"/>
              <a:t>, </a:t>
            </a:r>
            <a:r>
              <a:rPr lang="tr-TR" dirty="0"/>
              <a:t>susuzlukla ve toprak </a:t>
            </a:r>
            <a:r>
              <a:rPr lang="tr-TR" dirty="0" smtClean="0"/>
              <a:t>kaymalarıyla vb. ile </a:t>
            </a:r>
            <a:r>
              <a:rPr lang="tr-TR" dirty="0"/>
              <a:t>mücadele eden bir </a:t>
            </a:r>
            <a:r>
              <a:rPr lang="tr-TR" dirty="0" smtClean="0"/>
              <a:t>ülke olduğu bilinmektedir. Bu yüzden, </a:t>
            </a:r>
            <a:r>
              <a:rPr lang="tr-TR" dirty="0"/>
              <a:t>bu doğal </a:t>
            </a:r>
            <a:r>
              <a:rPr lang="tr-TR" dirty="0" smtClean="0"/>
              <a:t>afetleri önlemede  yararlı olacak </a:t>
            </a:r>
            <a:r>
              <a:rPr lang="tr-TR" dirty="0"/>
              <a:t>bitkilere </a:t>
            </a:r>
            <a:r>
              <a:rPr lang="tr-TR" dirty="0" smtClean="0"/>
              <a:t>yönelmemiz gereklidir. </a:t>
            </a:r>
          </a:p>
          <a:p>
            <a:pPr marL="0" indent="0" algn="just">
              <a:buNone/>
            </a:pPr>
            <a:endParaRPr lang="tr-TR" dirty="0" smtClean="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31" y="2951819"/>
            <a:ext cx="5603052" cy="3466344"/>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2285" y="2910717"/>
            <a:ext cx="5525697" cy="3507446"/>
          </a:xfrm>
          <a:prstGeom prst="rect">
            <a:avLst/>
          </a:prstGeom>
        </p:spPr>
      </p:pic>
    </p:spTree>
    <p:extLst>
      <p:ext uri="{BB962C8B-B14F-4D97-AF65-F5344CB8AC3E}">
        <p14:creationId xmlns:p14="http://schemas.microsoft.com/office/powerpoint/2010/main" val="3400437135"/>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446585"/>
            <a:ext cx="10515600" cy="2730378"/>
          </a:xfrm>
        </p:spPr>
        <p:txBody>
          <a:bodyPr>
            <a:normAutofit lnSpcReduction="10000"/>
          </a:bodyPr>
          <a:lstStyle/>
          <a:p>
            <a:pPr marL="0" indent="0">
              <a:buNone/>
            </a:pPr>
            <a:r>
              <a:rPr lang="tr-TR" dirty="0"/>
              <a:t>Öte yandan, dünya genelinde ve Türkiye’de bitkisel ürünlere olan talep her geçen gün gittikçe artmaktadır. İçerisinde bitki özleri barındıran kapsüller, ilaç, gıda, kozmetik gibi birçok alanda kullanılmaya başlanmıştır. Tüm dünyada olduğu gibi Türkiye’de de bu tip ürünlere ilgi giderek artmaktadır. Buna rağmen, hâlâ ülkemizde endüstriyel boyutta yüksek saflıkta bitki özütü üretimi ve/veya bitki özü içeren kapsül üretimi yeteri kadar bulunmamaktadır. </a:t>
            </a:r>
          </a:p>
          <a:p>
            <a:endParaRPr lang="tr-TR" dirty="0"/>
          </a:p>
        </p:txBody>
      </p:sp>
      <p:pic>
        <p:nvPicPr>
          <p:cNvPr id="1026" name="Picture 2" descr="plant-extract-640by3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926" y="421714"/>
            <a:ext cx="4965065" cy="279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655907"/>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ÇÖZÜM</a:t>
            </a:r>
            <a:endParaRPr lang="tr-TR" b="1" dirty="0">
              <a:solidFill>
                <a:srgbClr val="FF0000"/>
              </a:solidFill>
            </a:endParaRPr>
          </a:p>
        </p:txBody>
      </p:sp>
      <p:sp>
        <p:nvSpPr>
          <p:cNvPr id="3" name="İçerik Yer Tutucusu 2"/>
          <p:cNvSpPr>
            <a:spLocks noGrp="1"/>
          </p:cNvSpPr>
          <p:nvPr>
            <p:ph idx="1"/>
          </p:nvPr>
        </p:nvSpPr>
        <p:spPr>
          <a:xfrm>
            <a:off x="838200" y="1223889"/>
            <a:ext cx="10515600" cy="2926080"/>
          </a:xfrm>
        </p:spPr>
        <p:txBody>
          <a:bodyPr/>
          <a:lstStyle/>
          <a:p>
            <a:pPr marL="0" indent="0" algn="just">
              <a:buNone/>
            </a:pPr>
            <a:r>
              <a:rPr lang="tr-TR" dirty="0" smtClean="0"/>
              <a:t>	Bitkiler </a:t>
            </a:r>
            <a:r>
              <a:rPr lang="tr-TR" dirty="0"/>
              <a:t>sayesinde bitki familyasının çoğalacağına ve bu sayede canlı çeşitliliğini özellikle böcek faunasını arttıracağı bilimsel olarak bir gerçektir. Kapari bitkisi de bu verimli bitkilerden bir </a:t>
            </a:r>
            <a:r>
              <a:rPr lang="tr-TR" dirty="0" smtClean="0"/>
              <a:t>tanesidir. </a:t>
            </a:r>
          </a:p>
          <a:p>
            <a:pPr marL="0" indent="0" algn="just">
              <a:buNone/>
            </a:pPr>
            <a:r>
              <a:rPr lang="tr-TR" dirty="0" smtClean="0"/>
              <a:t>	Kapari </a:t>
            </a:r>
            <a:r>
              <a:rPr lang="tr-TR" dirty="0"/>
              <a:t>bitkisinden yüksek saflıkta </a:t>
            </a:r>
            <a:r>
              <a:rPr lang="tr-TR" dirty="0" err="1"/>
              <a:t>kuersetin</a:t>
            </a:r>
            <a:r>
              <a:rPr lang="tr-TR" dirty="0"/>
              <a:t> molekülü üretilmesi ve elde edilen hammaddenin ülke içinde kullanılmasını sağlamak, fazlasını ihraç etmektir. Ayrıca tarıma, istihdama, bitki florasına, canlı faunasına, doğal afetleri önlemeye katkı </a:t>
            </a:r>
            <a:r>
              <a:rPr lang="tr-TR" dirty="0" smtClean="0"/>
              <a:t>sağlayacaktır</a:t>
            </a:r>
            <a:r>
              <a:rPr lang="tr-TR" dirty="0"/>
              <a:t>. </a:t>
            </a:r>
            <a:endParaRPr lang="tr-TR" dirty="0" smtClean="0"/>
          </a:p>
          <a:p>
            <a:pPr marL="0" indent="0" algn="just">
              <a:buNone/>
            </a:pPr>
            <a:endParaRPr lang="tr-TR" dirty="0"/>
          </a:p>
          <a:p>
            <a:pPr marL="0" indent="0">
              <a:buNone/>
            </a:pPr>
            <a:endParaRPr lang="tr-TR" dirty="0"/>
          </a:p>
          <a:p>
            <a:pPr marL="0" indent="0">
              <a:buNone/>
            </a:pPr>
            <a:endParaRPr lang="tr-TR" dirty="0"/>
          </a:p>
        </p:txBody>
      </p:sp>
      <p:pic>
        <p:nvPicPr>
          <p:cNvPr id="2052" name="Picture 4" descr="https://2.bp.blogspot.com/_uC5pxr7c08Q/TL-UzdqspxI/AAAAAAAAAIw/3BxVfiTDwr0/s200/kapa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253058"/>
            <a:ext cx="3311769" cy="226856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Kapari Yetiştiriciliği ve Üretimi - Yetiştirici Rehb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778" y="4253058"/>
            <a:ext cx="5671406" cy="2268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930504"/>
      </p:ext>
    </p:extLst>
  </p:cSld>
  <p:clrMapOvr>
    <a:masterClrMapping/>
  </p:clrMapOvr>
  <mc:AlternateContent xmlns:mc="http://schemas.openxmlformats.org/markup-compatibility/2006">
    <mc:Choice xmlns:p14="http://schemas.microsoft.com/office/powerpoint/2010/main" Requires="p14">
      <p:transition spd="slow" p14:dur="800" advTm="10000">
        <p:circle/>
      </p:transition>
    </mc:Choice>
    <mc:Fallback>
      <p:transition spd="slow" advTm="10000">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ÜRÜN</a:t>
            </a:r>
            <a:endParaRPr lang="tr-TR" b="1" dirty="0">
              <a:solidFill>
                <a:srgbClr val="FF0000"/>
              </a:solidFill>
            </a:endParaRPr>
          </a:p>
        </p:txBody>
      </p:sp>
      <p:sp>
        <p:nvSpPr>
          <p:cNvPr id="3" name="İçerik Yer Tutucusu 2"/>
          <p:cNvSpPr>
            <a:spLocks noGrp="1"/>
          </p:cNvSpPr>
          <p:nvPr>
            <p:ph idx="1"/>
          </p:nvPr>
        </p:nvSpPr>
        <p:spPr>
          <a:xfrm>
            <a:off x="838200" y="1561514"/>
            <a:ext cx="6069037" cy="4615449"/>
          </a:xfrm>
        </p:spPr>
        <p:txBody>
          <a:bodyPr>
            <a:normAutofit lnSpcReduction="10000"/>
          </a:bodyPr>
          <a:lstStyle/>
          <a:p>
            <a:pPr marL="0" indent="0" algn="just">
              <a:buNone/>
            </a:pPr>
            <a:r>
              <a:rPr lang="tr-TR" dirty="0"/>
              <a:t>Akdeniz, Güney Afrika ve Asya’ya özgü bir bitki olan kapari devedikeni, kedi tırnağı ya da geber otu olarak da bilinir. Doğada kendiliğinden yetişir. Toprağı sıkıca kavrayarak geniş alanlara yayılan kökleri ile çalı formunda bir bitki olan kapari 150-200 yıl ömre sahip ve tabana yayılan kök yapısına sahip bir bitkidir. Kaparinin tomurcukları, meyveleri ve dal uçları gıda sektöründe, dalları, yaprakları ve kökleri de ilaç, kozmetik ve boya sektöründe kullanılır.</a:t>
            </a:r>
          </a:p>
          <a:p>
            <a:pPr marL="0" indent="0" algn="just">
              <a:buNone/>
            </a:pPr>
            <a:endParaRPr lang="tr-TR" dirty="0"/>
          </a:p>
        </p:txBody>
      </p:sp>
      <p:pic>
        <p:nvPicPr>
          <p:cNvPr id="3074" name="Picture 2" descr="Kapari Fidesi - 384 Ad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354" y="1690688"/>
            <a:ext cx="4383380" cy="43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36847"/>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3713871"/>
            <a:ext cx="10515600" cy="2463092"/>
          </a:xfrm>
        </p:spPr>
        <p:txBody>
          <a:bodyPr/>
          <a:lstStyle/>
          <a:p>
            <a:pPr marL="0" indent="0">
              <a:buNone/>
            </a:pPr>
            <a:r>
              <a:rPr lang="tr-TR" dirty="0" err="1"/>
              <a:t>Biyoaktif</a:t>
            </a:r>
            <a:r>
              <a:rPr lang="tr-TR" dirty="0"/>
              <a:t> bitki özlerinden biri olan ve yurt dışından ithal edilen </a:t>
            </a:r>
            <a:r>
              <a:rPr lang="tr-TR" dirty="0" err="1"/>
              <a:t>kuersetin</a:t>
            </a:r>
            <a:r>
              <a:rPr lang="tr-TR" dirty="0"/>
              <a:t>, elma, çilek, çay, fındık, kapari gibi bitkilerde bulunan </a:t>
            </a:r>
            <a:r>
              <a:rPr lang="tr-TR" dirty="0" err="1"/>
              <a:t>flavonoidlerden</a:t>
            </a:r>
            <a:r>
              <a:rPr lang="tr-TR" dirty="0"/>
              <a:t> olup önemli gıda maddelerinden biridir (Kahraman vd. 2003). </a:t>
            </a:r>
            <a:r>
              <a:rPr lang="tr-TR" dirty="0" err="1"/>
              <a:t>Kuersetin</a:t>
            </a:r>
            <a:r>
              <a:rPr lang="tr-TR" dirty="0"/>
              <a:t> molekülünün antioksidan, </a:t>
            </a:r>
            <a:r>
              <a:rPr lang="tr-TR" dirty="0" err="1"/>
              <a:t>antiinflamatuar</a:t>
            </a:r>
            <a:r>
              <a:rPr lang="tr-TR" dirty="0"/>
              <a:t> ve </a:t>
            </a:r>
            <a:r>
              <a:rPr lang="tr-TR" dirty="0" err="1"/>
              <a:t>antikanser</a:t>
            </a:r>
            <a:r>
              <a:rPr lang="tr-TR" dirty="0"/>
              <a:t> gibi farmakolojik aktiviteler gösterdiği bilinmektedir (</a:t>
            </a:r>
            <a:r>
              <a:rPr lang="tr-TR" dirty="0" err="1"/>
              <a:t>Curcio</a:t>
            </a:r>
            <a:r>
              <a:rPr lang="tr-TR" dirty="0"/>
              <a:t> vd. 2012). </a:t>
            </a:r>
          </a:p>
          <a:p>
            <a:endParaRPr lang="tr-TR" dirty="0"/>
          </a:p>
        </p:txBody>
      </p:sp>
      <p:pic>
        <p:nvPicPr>
          <p:cNvPr id="4098" name="Picture 2" descr="Karaciğer yağlanmasını önleyen süper besin! Mucizevi besin kaparinin  faydaları saymakla bitmiyor... - Sayfa 9 - Kadın Haberl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1098" y="404099"/>
            <a:ext cx="5949803" cy="310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63366"/>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36098"/>
            <a:ext cx="10515600" cy="5740865"/>
          </a:xfrm>
        </p:spPr>
        <p:txBody>
          <a:bodyPr/>
          <a:lstStyle/>
          <a:p>
            <a:pPr algn="just"/>
            <a:r>
              <a:rPr lang="tr-TR" dirty="0"/>
              <a:t>100 gram kapari, 3 gram lif, 5 gram karbonhidrat, yaklaşık 1 gram yağ ve 2 gram protein içerir. C vitamini açısından oldukça zengin olan kapari meyvesi, A, K, E, </a:t>
            </a:r>
            <a:r>
              <a:rPr lang="tr-TR" dirty="0" err="1"/>
              <a:t>niasin</a:t>
            </a:r>
            <a:r>
              <a:rPr lang="tr-TR" dirty="0"/>
              <a:t>, </a:t>
            </a:r>
            <a:r>
              <a:rPr lang="tr-TR" dirty="0" err="1"/>
              <a:t>riboflovin</a:t>
            </a:r>
            <a:r>
              <a:rPr lang="tr-TR" dirty="0"/>
              <a:t>, B12 vitaminleri ve potasyum, kalsiyum, fosfor ve demir mineralleri içerir. 1 yemek kaşığı yani yaklaşık </a:t>
            </a:r>
            <a:r>
              <a:rPr lang="tr-TR" b="1" dirty="0"/>
              <a:t>5 gram kapari</a:t>
            </a:r>
            <a:r>
              <a:rPr lang="tr-TR" dirty="0"/>
              <a:t> sadece </a:t>
            </a:r>
            <a:r>
              <a:rPr lang="tr-TR" b="1" dirty="0"/>
              <a:t>2 kalori</a:t>
            </a:r>
            <a:r>
              <a:rPr lang="tr-TR" dirty="0"/>
              <a:t> içerir.</a:t>
            </a:r>
          </a:p>
          <a:p>
            <a:pPr algn="just"/>
            <a:r>
              <a:rPr lang="tr-TR" dirty="0"/>
              <a:t>Özellikle zayıflama diyetlerinin vazgeçilmez sebzesi olan </a:t>
            </a:r>
            <a:r>
              <a:rPr lang="tr-TR" b="1" dirty="0"/>
              <a:t>kapari çiçeği</a:t>
            </a:r>
            <a:r>
              <a:rPr lang="tr-TR" dirty="0"/>
              <a:t> aynı zamanda antioksidan bileşenler açısından da zengindir. </a:t>
            </a:r>
            <a:r>
              <a:rPr lang="tr-TR" dirty="0" err="1"/>
              <a:t>capparaceae</a:t>
            </a:r>
            <a:r>
              <a:rPr lang="tr-TR" dirty="0"/>
              <a:t> familyasına ait bir bitki olan ait</a:t>
            </a:r>
            <a:r>
              <a:rPr lang="tr-TR" b="1" dirty="0"/>
              <a:t> kapari çeşitleri</a:t>
            </a:r>
            <a:r>
              <a:rPr lang="tr-TR" dirty="0"/>
              <a:t> </a:t>
            </a:r>
            <a:r>
              <a:rPr lang="tr-TR" dirty="0" err="1"/>
              <a:t>Capparis</a:t>
            </a:r>
            <a:r>
              <a:rPr lang="tr-TR" dirty="0"/>
              <a:t> </a:t>
            </a:r>
            <a:r>
              <a:rPr lang="tr-TR" dirty="0" err="1"/>
              <a:t>ovata</a:t>
            </a:r>
            <a:r>
              <a:rPr lang="tr-TR" dirty="0"/>
              <a:t> ve </a:t>
            </a:r>
            <a:r>
              <a:rPr lang="tr-TR" dirty="0" err="1"/>
              <a:t>spinosa’dır</a:t>
            </a:r>
            <a:r>
              <a:rPr lang="tr-TR" dirty="0"/>
              <a:t>.</a:t>
            </a:r>
          </a:p>
          <a:p>
            <a:pPr marL="0" indent="0">
              <a:buNone/>
            </a:pPr>
            <a:endParaRPr lang="tr-TR" dirty="0"/>
          </a:p>
        </p:txBody>
      </p:sp>
    </p:spTree>
    <p:extLst>
      <p:ext uri="{BB962C8B-B14F-4D97-AF65-F5344CB8AC3E}">
        <p14:creationId xmlns:p14="http://schemas.microsoft.com/office/powerpoint/2010/main" val="4180207745"/>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FF0000"/>
                </a:solidFill>
              </a:rPr>
              <a:t>PAZAR</a:t>
            </a:r>
            <a:endParaRPr lang="tr-TR" b="1" dirty="0">
              <a:solidFill>
                <a:srgbClr val="FF0000"/>
              </a:solidFill>
            </a:endParaRPr>
          </a:p>
        </p:txBody>
      </p:sp>
      <p:sp>
        <p:nvSpPr>
          <p:cNvPr id="3" name="İçerik Yer Tutucusu 2"/>
          <p:cNvSpPr>
            <a:spLocks noGrp="1"/>
          </p:cNvSpPr>
          <p:nvPr>
            <p:ph idx="1"/>
          </p:nvPr>
        </p:nvSpPr>
        <p:spPr>
          <a:xfrm>
            <a:off x="838200" y="1378634"/>
            <a:ext cx="10515600" cy="4798329"/>
          </a:xfrm>
        </p:spPr>
        <p:txBody>
          <a:bodyPr>
            <a:normAutofit fontScale="92500" lnSpcReduction="10000"/>
          </a:bodyPr>
          <a:lstStyle/>
          <a:p>
            <a:r>
              <a:rPr lang="tr-TR" dirty="0"/>
              <a:t>Kapari İtalya, Fas, Yunanistan, İspanya ve Türkiye gibi ülkeler tarafından yetiştirilmekte (Yaldız vd. 2012) ve ABD, İngiltere Orta Avrupa ülkelerine ihraç edilmektedir (</a:t>
            </a:r>
            <a:r>
              <a:rPr lang="tr-TR" dirty="0" err="1"/>
              <a:t>Inocencio</a:t>
            </a:r>
            <a:r>
              <a:rPr lang="tr-TR" dirty="0"/>
              <a:t> vd. 2000). Mevcut olan en zengin </a:t>
            </a:r>
            <a:r>
              <a:rPr lang="tr-TR" dirty="0" err="1"/>
              <a:t>kuersetin</a:t>
            </a:r>
            <a:r>
              <a:rPr lang="tr-TR" dirty="0"/>
              <a:t> kaynağı olarak tespit edilen kapari bitkisinin ülkemizde geniş bir yayılış gösterdiği (Argun 2012, </a:t>
            </a:r>
            <a:r>
              <a:rPr lang="tr-TR" dirty="0" err="1"/>
              <a:t>Ulukapı</a:t>
            </a:r>
            <a:r>
              <a:rPr lang="tr-TR" dirty="0"/>
              <a:t> vd. 2013) bir gerçektir ve bu potansiyelin değerlendirilmesi gerekmektedir. </a:t>
            </a:r>
            <a:endParaRPr lang="tr-TR" dirty="0" smtClean="0"/>
          </a:p>
          <a:p>
            <a:r>
              <a:rPr lang="tr-TR" dirty="0" smtClean="0"/>
              <a:t>Kapari</a:t>
            </a:r>
            <a:r>
              <a:rPr lang="tr-TR" dirty="0"/>
              <a:t>, peynir ile birlikte pişirilerek yenebilir. Sebze ve et yemeklerinde tuz yerine yemeğin içine serpilerek tüketilebilir. </a:t>
            </a:r>
            <a:endParaRPr lang="tr-TR" dirty="0" smtClean="0"/>
          </a:p>
          <a:p>
            <a:r>
              <a:rPr lang="tr-TR" dirty="0" smtClean="0"/>
              <a:t>Kapari </a:t>
            </a:r>
            <a:r>
              <a:rPr lang="tr-TR" dirty="0"/>
              <a:t>en yaygın olarak turşu şeklinde tüketilir. </a:t>
            </a:r>
            <a:endParaRPr lang="tr-TR" dirty="0" smtClean="0"/>
          </a:p>
          <a:p>
            <a:r>
              <a:rPr lang="tr-TR" dirty="0" smtClean="0"/>
              <a:t>Kapari </a:t>
            </a:r>
            <a:r>
              <a:rPr lang="tr-TR" dirty="0"/>
              <a:t>turşusu domates sosuna eklenerek et soslarında ve pizzaların içinde baharatlarla birlikte kullanılabilir. </a:t>
            </a:r>
            <a:endParaRPr lang="tr-TR" dirty="0" smtClean="0"/>
          </a:p>
          <a:p>
            <a:r>
              <a:rPr lang="tr-TR" dirty="0" smtClean="0"/>
              <a:t>Buna </a:t>
            </a:r>
            <a:r>
              <a:rPr lang="tr-TR" dirty="0"/>
              <a:t>ek olarak kapari reçeli, kapari sos, kapari kremi ve kapari yağı kapari çayı da bitkinin kullanım alanları arasındadır.</a:t>
            </a:r>
          </a:p>
        </p:txBody>
      </p:sp>
    </p:spTree>
    <p:extLst>
      <p:ext uri="{BB962C8B-B14F-4D97-AF65-F5344CB8AC3E}">
        <p14:creationId xmlns:p14="http://schemas.microsoft.com/office/powerpoint/2010/main" val="2804497171"/>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srcRect l="20561" t="26018" r="21798" b="21944"/>
          <a:stretch/>
        </p:blipFill>
        <p:spPr>
          <a:xfrm>
            <a:off x="168811" y="464233"/>
            <a:ext cx="11366697" cy="6077245"/>
          </a:xfrm>
          <a:prstGeom prst="rect">
            <a:avLst/>
          </a:prstGeom>
        </p:spPr>
      </p:pic>
    </p:spTree>
    <p:extLst>
      <p:ext uri="{BB962C8B-B14F-4D97-AF65-F5344CB8AC3E}">
        <p14:creationId xmlns:p14="http://schemas.microsoft.com/office/powerpoint/2010/main" val="3538262091"/>
      </p:ext>
    </p:extLst>
  </p:cSld>
  <p:clrMapOvr>
    <a:masterClrMapping/>
  </p:clrMapOvr>
  <mc:AlternateContent xmlns:mc="http://schemas.openxmlformats.org/markup-compatibility/2006">
    <mc:Choice xmlns:p14="http://schemas.microsoft.com/office/powerpoint/2010/main" Requires="p14">
      <p:transition spd="med" p14:dur="700" advTm="10000">
        <p:fade/>
      </p:transition>
    </mc:Choice>
    <mc:Fallback>
      <p:transition spd="med" advTm="10000">
        <p:fade/>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4873</TotalTime>
  <Words>604</Words>
  <Application>Microsoft Office PowerPoint</Application>
  <PresentationFormat>Geniş ekran</PresentationFormat>
  <Paragraphs>44</Paragraphs>
  <Slides>16</Slides>
  <Notes>0</Notes>
  <HiddenSlides>0</HiddenSlides>
  <MMClips>1</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PowerPoint Sunusu</vt:lpstr>
      <vt:lpstr>PROBLEM</vt:lpstr>
      <vt:lpstr>PowerPoint Sunusu</vt:lpstr>
      <vt:lpstr>ÇÖZÜM</vt:lpstr>
      <vt:lpstr>ÜRÜN</vt:lpstr>
      <vt:lpstr>PowerPoint Sunusu</vt:lpstr>
      <vt:lpstr>PowerPoint Sunusu</vt:lpstr>
      <vt:lpstr>PAZAR</vt:lpstr>
      <vt:lpstr>PowerPoint Sunusu</vt:lpstr>
      <vt:lpstr>PowerPoint Sunusu</vt:lpstr>
      <vt:lpstr>PowerPoint Sunusu</vt:lpstr>
      <vt:lpstr>RAKİP ANALİZİ</vt:lpstr>
      <vt:lpstr>İŞ MODELİ</vt:lpstr>
      <vt:lpstr>PAZARA GİRİŞ STRATEJİSİ</vt:lpstr>
      <vt:lpstr>TAKIM </vt:lpstr>
      <vt:lpstr>KAPANIŞ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Kapari bitkisi</dc:title>
  <dc:creator>s</dc:creator>
  <cp:lastModifiedBy>Yavuz DÜRÜL</cp:lastModifiedBy>
  <cp:revision>74</cp:revision>
  <dcterms:created xsi:type="dcterms:W3CDTF">2023-07-27T10:41:05Z</dcterms:created>
  <dcterms:modified xsi:type="dcterms:W3CDTF">2023-08-17T10:29:01Z</dcterms:modified>
</cp:coreProperties>
</file>